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9" r:id="rId3"/>
    <p:sldId id="260" r:id="rId4"/>
    <p:sldId id="261" r:id="rId5"/>
    <p:sldId id="262" r:id="rId6"/>
    <p:sldId id="263" r:id="rId7"/>
  </p:sldIdLst>
  <p:sldSz cx="9144000" cy="6858000" type="screen4x3"/>
  <p:notesSz cx="6797675" cy="9872663"/>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264" y="102"/>
      </p:cViewPr>
      <p:guideLst>
        <p:guide orient="horz" pos="2160"/>
        <p:guide pos="2880"/>
      </p:guideLst>
    </p:cSldViewPr>
  </p:slideViewPr>
  <p:notesTextViewPr>
    <p:cViewPr>
      <p:scale>
        <a:sx n="1" d="1"/>
        <a:sy n="1" d="1"/>
      </p:scale>
      <p:origin x="0" y="0"/>
    </p:cViewPr>
  </p:notesTextViewPr>
  <p:notesViewPr>
    <p:cSldViewPr>
      <p:cViewPr varScale="1">
        <p:scale>
          <a:sx n="82" d="100"/>
          <a:sy n="82" d="100"/>
        </p:scale>
        <p:origin x="203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5348"/>
          </a:xfrm>
          <a:prstGeom prst="rect">
            <a:avLst/>
          </a:prstGeom>
        </p:spPr>
        <p:txBody>
          <a:bodyPr vert="horz" lIns="91440" tIns="45720" rIns="91440" bIns="45720" rtlCol="0"/>
          <a:lstStyle>
            <a:lvl1pPr algn="l">
              <a:defRPr sz="1200"/>
            </a:lvl1pPr>
          </a:lstStyle>
          <a:p>
            <a:endParaRPr lang="hr-HR"/>
          </a:p>
        </p:txBody>
      </p:sp>
      <p:sp>
        <p:nvSpPr>
          <p:cNvPr id="3" name="Date Placeholder 2"/>
          <p:cNvSpPr>
            <a:spLocks noGrp="1"/>
          </p:cNvSpPr>
          <p:nvPr>
            <p:ph type="dt" idx="1"/>
          </p:nvPr>
        </p:nvSpPr>
        <p:spPr>
          <a:xfrm>
            <a:off x="3850443" y="0"/>
            <a:ext cx="2945659" cy="495348"/>
          </a:xfrm>
          <a:prstGeom prst="rect">
            <a:avLst/>
          </a:prstGeom>
        </p:spPr>
        <p:txBody>
          <a:bodyPr vert="horz" lIns="91440" tIns="45720" rIns="91440" bIns="45720" rtlCol="0"/>
          <a:lstStyle>
            <a:lvl1pPr algn="r">
              <a:defRPr sz="1200"/>
            </a:lvl1pPr>
          </a:lstStyle>
          <a:p>
            <a:fld id="{6C13A9C8-4CD2-4C00-A8C3-7B8713FA9F77}" type="datetimeFigureOut">
              <a:rPr lang="hr-HR" smtClean="0"/>
              <a:t>3.12.2018.</a:t>
            </a:fld>
            <a:endParaRPr lang="hr-HR"/>
          </a:p>
        </p:txBody>
      </p:sp>
      <p:sp>
        <p:nvSpPr>
          <p:cNvPr id="4" name="Slide Image Placeholder 3"/>
          <p:cNvSpPr>
            <a:spLocks noGrp="1" noRot="1" noChangeAspect="1"/>
          </p:cNvSpPr>
          <p:nvPr>
            <p:ph type="sldImg" idx="2"/>
          </p:nvPr>
        </p:nvSpPr>
        <p:spPr>
          <a:xfrm>
            <a:off x="1177925" y="1235075"/>
            <a:ext cx="4441825" cy="3330575"/>
          </a:xfrm>
          <a:prstGeom prst="rect">
            <a:avLst/>
          </a:prstGeom>
          <a:noFill/>
          <a:ln w="12700">
            <a:solidFill>
              <a:prstClr val="black"/>
            </a:solidFill>
          </a:ln>
        </p:spPr>
        <p:txBody>
          <a:bodyPr vert="horz" lIns="91440" tIns="45720" rIns="91440" bIns="45720" rtlCol="0" anchor="ctr"/>
          <a:lstStyle/>
          <a:p>
            <a:endParaRPr lang="hr-HR"/>
          </a:p>
        </p:txBody>
      </p:sp>
      <p:sp>
        <p:nvSpPr>
          <p:cNvPr id="5" name="Notes Placeholder 4"/>
          <p:cNvSpPr>
            <a:spLocks noGrp="1"/>
          </p:cNvSpPr>
          <p:nvPr>
            <p:ph type="body" sz="quarter" idx="3"/>
          </p:nvPr>
        </p:nvSpPr>
        <p:spPr>
          <a:xfrm>
            <a:off x="679768" y="4751219"/>
            <a:ext cx="5438140" cy="3887361"/>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6" name="Footer Placeholder 5"/>
          <p:cNvSpPr>
            <a:spLocks noGrp="1"/>
          </p:cNvSpPr>
          <p:nvPr>
            <p:ph type="ftr" sz="quarter" idx="4"/>
          </p:nvPr>
        </p:nvSpPr>
        <p:spPr>
          <a:xfrm>
            <a:off x="0" y="9377318"/>
            <a:ext cx="2945659" cy="495347"/>
          </a:xfrm>
          <a:prstGeom prst="rect">
            <a:avLst/>
          </a:prstGeom>
        </p:spPr>
        <p:txBody>
          <a:bodyPr vert="horz" lIns="91440" tIns="45720" rIns="91440" bIns="45720" rtlCol="0" anchor="b"/>
          <a:lstStyle>
            <a:lvl1pPr algn="l">
              <a:defRPr sz="1200"/>
            </a:lvl1pPr>
          </a:lstStyle>
          <a:p>
            <a:endParaRPr lang="hr-HR"/>
          </a:p>
        </p:txBody>
      </p:sp>
      <p:sp>
        <p:nvSpPr>
          <p:cNvPr id="7" name="Slide Number Placeholder 6"/>
          <p:cNvSpPr>
            <a:spLocks noGrp="1"/>
          </p:cNvSpPr>
          <p:nvPr>
            <p:ph type="sldNum" sz="quarter" idx="5"/>
          </p:nvPr>
        </p:nvSpPr>
        <p:spPr>
          <a:xfrm>
            <a:off x="3850443" y="9377318"/>
            <a:ext cx="2945659" cy="495347"/>
          </a:xfrm>
          <a:prstGeom prst="rect">
            <a:avLst/>
          </a:prstGeom>
        </p:spPr>
        <p:txBody>
          <a:bodyPr vert="horz" lIns="91440" tIns="45720" rIns="91440" bIns="45720" rtlCol="0" anchor="b"/>
          <a:lstStyle>
            <a:lvl1pPr algn="r">
              <a:defRPr sz="1200"/>
            </a:lvl1pPr>
          </a:lstStyle>
          <a:p>
            <a:fld id="{BBD699A8-54B2-42BD-925C-6FAA068B6929}" type="slidenum">
              <a:rPr lang="hr-HR" smtClean="0"/>
              <a:t>‹#›</a:t>
            </a:fld>
            <a:endParaRPr lang="hr-HR"/>
          </a:p>
        </p:txBody>
      </p:sp>
    </p:spTree>
    <p:extLst>
      <p:ext uri="{BB962C8B-B14F-4D97-AF65-F5344CB8AC3E}">
        <p14:creationId xmlns:p14="http://schemas.microsoft.com/office/powerpoint/2010/main" val="6192632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a:p>
        </p:txBody>
      </p:sp>
      <p:sp>
        <p:nvSpPr>
          <p:cNvPr id="4" name="Slide Number Placeholder 3"/>
          <p:cNvSpPr>
            <a:spLocks noGrp="1"/>
          </p:cNvSpPr>
          <p:nvPr>
            <p:ph type="sldNum" sz="quarter" idx="10"/>
          </p:nvPr>
        </p:nvSpPr>
        <p:spPr/>
        <p:txBody>
          <a:bodyPr/>
          <a:lstStyle/>
          <a:p>
            <a:fld id="{BBD699A8-54B2-42BD-925C-6FAA068B6929}" type="slidenum">
              <a:rPr lang="hr-HR" smtClean="0"/>
              <a:t>1</a:t>
            </a:fld>
            <a:endParaRPr lang="hr-HR"/>
          </a:p>
        </p:txBody>
      </p:sp>
    </p:spTree>
    <p:extLst>
      <p:ext uri="{BB962C8B-B14F-4D97-AF65-F5344CB8AC3E}">
        <p14:creationId xmlns:p14="http://schemas.microsoft.com/office/powerpoint/2010/main" val="33431004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Privacy resilience might be understood as how privacy as a system recovers and adapts after being lost by privacy intrusion. The personal privacy resilience is intuitively hard to be (re)established if an individual experienced privacy breaches. The same stand for societies that have lived in the authoritarian regimes under surveillance and with limited privacy. For example post-communist societies are expected to be more prone to privacy concerns and less tolerant to the contemporary surveillance (see for example Webster et al. </a:t>
            </a:r>
            <a:r>
              <a:rPr lang="en-US" dirty="0" err="1" smtClean="0"/>
              <a:t>Eds</a:t>
            </a:r>
            <a:r>
              <a:rPr lang="en-US" dirty="0" smtClean="0"/>
              <a:t>, 2011; </a:t>
            </a:r>
            <a:r>
              <a:rPr lang="en-US" dirty="0" err="1" smtClean="0"/>
              <a:t>Svenonius</a:t>
            </a:r>
            <a:r>
              <a:rPr lang="en-US" dirty="0" smtClean="0"/>
              <a:t> and </a:t>
            </a:r>
            <a:r>
              <a:rPr lang="en-US" dirty="0" err="1" smtClean="0"/>
              <a:t>Björklund</a:t>
            </a:r>
            <a:r>
              <a:rPr lang="en-US" dirty="0" smtClean="0"/>
              <a:t>, 2018). In the privacy resilience research, the recovery to the ‘normal’ state of privacy from the individual point of view is effectuated by personal actions. The knowledge on factors influencing privacy resilience and how to measure it is very limited, if any. This study contributes to the privacy resilience debate by exploring how individual </a:t>
            </a:r>
            <a:r>
              <a:rPr lang="en-US" dirty="0" err="1" smtClean="0"/>
              <a:t>behaviour</a:t>
            </a:r>
            <a:r>
              <a:rPr lang="en-US" dirty="0" smtClean="0"/>
              <a:t> relates to the privacy restored after stress</a:t>
            </a:r>
          </a:p>
          <a:p>
            <a:endParaRPr lang="hr-HR" dirty="0"/>
          </a:p>
        </p:txBody>
      </p:sp>
      <p:sp>
        <p:nvSpPr>
          <p:cNvPr id="4" name="Slide Number Placeholder 3"/>
          <p:cNvSpPr>
            <a:spLocks noGrp="1"/>
          </p:cNvSpPr>
          <p:nvPr>
            <p:ph type="sldNum" sz="quarter" idx="10"/>
          </p:nvPr>
        </p:nvSpPr>
        <p:spPr/>
        <p:txBody>
          <a:bodyPr/>
          <a:lstStyle/>
          <a:p>
            <a:fld id="{BBD699A8-54B2-42BD-925C-6FAA068B6929}" type="slidenum">
              <a:rPr lang="hr-HR" smtClean="0"/>
              <a:t>2</a:t>
            </a:fld>
            <a:endParaRPr lang="hr-HR"/>
          </a:p>
        </p:txBody>
      </p:sp>
    </p:spTree>
    <p:extLst>
      <p:ext uri="{BB962C8B-B14F-4D97-AF65-F5344CB8AC3E}">
        <p14:creationId xmlns:p14="http://schemas.microsoft.com/office/powerpoint/2010/main" val="5649732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Privacy resilience might be understood as how privacy as a system recovers and adapts after being lost by privacy intrusion. The personal privacy resilience is intuitively hard to be (re)established if an individual experienced privacy breaches. The same stand for societies that have lived in the authoritarian regimes under surveillance and with limited privacy. For example post-communist societies are expected to be more prone to privacy concerns and less tolerant to the contemporary surveillance (see for example Webster et al. </a:t>
            </a:r>
            <a:r>
              <a:rPr lang="en-US" dirty="0" err="1" smtClean="0"/>
              <a:t>Eds</a:t>
            </a:r>
            <a:r>
              <a:rPr lang="en-US" dirty="0" smtClean="0"/>
              <a:t>, 2011; </a:t>
            </a:r>
            <a:r>
              <a:rPr lang="en-US" dirty="0" err="1" smtClean="0"/>
              <a:t>Svenonius</a:t>
            </a:r>
            <a:r>
              <a:rPr lang="en-US" dirty="0" smtClean="0"/>
              <a:t> and </a:t>
            </a:r>
            <a:r>
              <a:rPr lang="en-US" dirty="0" err="1" smtClean="0"/>
              <a:t>Björklund</a:t>
            </a:r>
            <a:r>
              <a:rPr lang="en-US" dirty="0" smtClean="0"/>
              <a:t>, 2018). In the privacy resilience research, the recovery to the ‘normal’ state of privacy from the individual point of view is effectuated by personal actions. The knowledge on factors influencing privacy resilience and how to measure it is very limited, if any. This study contributes to the privacy resilience debate by exploring how individual </a:t>
            </a:r>
            <a:r>
              <a:rPr lang="en-US" dirty="0" err="1" smtClean="0"/>
              <a:t>behaviour</a:t>
            </a:r>
            <a:r>
              <a:rPr lang="en-US" dirty="0" smtClean="0"/>
              <a:t> relates to the privacy restored after stress</a:t>
            </a:r>
          </a:p>
          <a:p>
            <a:endParaRPr lang="hr-HR" dirty="0"/>
          </a:p>
        </p:txBody>
      </p:sp>
      <p:sp>
        <p:nvSpPr>
          <p:cNvPr id="4" name="Slide Number Placeholder 3"/>
          <p:cNvSpPr>
            <a:spLocks noGrp="1"/>
          </p:cNvSpPr>
          <p:nvPr>
            <p:ph type="sldNum" sz="quarter" idx="10"/>
          </p:nvPr>
        </p:nvSpPr>
        <p:spPr/>
        <p:txBody>
          <a:bodyPr/>
          <a:lstStyle/>
          <a:p>
            <a:fld id="{BBD699A8-54B2-42BD-925C-6FAA068B6929}" type="slidenum">
              <a:rPr lang="hr-HR" smtClean="0"/>
              <a:t>3</a:t>
            </a:fld>
            <a:endParaRPr lang="hr-HR"/>
          </a:p>
        </p:txBody>
      </p:sp>
    </p:spTree>
    <p:extLst>
      <p:ext uri="{BB962C8B-B14F-4D97-AF65-F5344CB8AC3E}">
        <p14:creationId xmlns:p14="http://schemas.microsoft.com/office/powerpoint/2010/main" val="16530737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dirty="0"/>
          </a:p>
        </p:txBody>
      </p:sp>
      <p:sp>
        <p:nvSpPr>
          <p:cNvPr id="4" name="Slide Number Placeholder 3"/>
          <p:cNvSpPr>
            <a:spLocks noGrp="1"/>
          </p:cNvSpPr>
          <p:nvPr>
            <p:ph type="sldNum" sz="quarter" idx="10"/>
          </p:nvPr>
        </p:nvSpPr>
        <p:spPr/>
        <p:txBody>
          <a:bodyPr/>
          <a:lstStyle/>
          <a:p>
            <a:fld id="{BBD699A8-54B2-42BD-925C-6FAA068B6929}" type="slidenum">
              <a:rPr lang="hr-HR" smtClean="0"/>
              <a:t>4</a:t>
            </a:fld>
            <a:endParaRPr lang="hr-HR"/>
          </a:p>
        </p:txBody>
      </p:sp>
    </p:spTree>
    <p:extLst>
      <p:ext uri="{BB962C8B-B14F-4D97-AF65-F5344CB8AC3E}">
        <p14:creationId xmlns:p14="http://schemas.microsoft.com/office/powerpoint/2010/main" val="20588964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dirty="0"/>
          </a:p>
        </p:txBody>
      </p:sp>
      <p:sp>
        <p:nvSpPr>
          <p:cNvPr id="4" name="Slide Number Placeholder 3"/>
          <p:cNvSpPr>
            <a:spLocks noGrp="1"/>
          </p:cNvSpPr>
          <p:nvPr>
            <p:ph type="sldNum" sz="quarter" idx="10"/>
          </p:nvPr>
        </p:nvSpPr>
        <p:spPr/>
        <p:txBody>
          <a:bodyPr/>
          <a:lstStyle/>
          <a:p>
            <a:fld id="{BBD699A8-54B2-42BD-925C-6FAA068B6929}" type="slidenum">
              <a:rPr lang="hr-HR" smtClean="0"/>
              <a:t>5</a:t>
            </a:fld>
            <a:endParaRPr lang="hr-HR"/>
          </a:p>
        </p:txBody>
      </p:sp>
    </p:spTree>
    <p:extLst>
      <p:ext uri="{BB962C8B-B14F-4D97-AF65-F5344CB8AC3E}">
        <p14:creationId xmlns:p14="http://schemas.microsoft.com/office/powerpoint/2010/main" val="290665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a:p>
        </p:txBody>
      </p:sp>
      <p:sp>
        <p:nvSpPr>
          <p:cNvPr id="4" name="Slide Number Placeholder 3"/>
          <p:cNvSpPr>
            <a:spLocks noGrp="1"/>
          </p:cNvSpPr>
          <p:nvPr>
            <p:ph type="sldNum" sz="quarter" idx="10"/>
          </p:nvPr>
        </p:nvSpPr>
        <p:spPr/>
        <p:txBody>
          <a:bodyPr/>
          <a:lstStyle/>
          <a:p>
            <a:fld id="{BBD699A8-54B2-42BD-925C-6FAA068B6929}" type="slidenum">
              <a:rPr lang="hr-HR" smtClean="0"/>
              <a:t>6</a:t>
            </a:fld>
            <a:endParaRPr lang="hr-HR"/>
          </a:p>
        </p:txBody>
      </p:sp>
    </p:spTree>
    <p:extLst>
      <p:ext uri="{BB962C8B-B14F-4D97-AF65-F5344CB8AC3E}">
        <p14:creationId xmlns:p14="http://schemas.microsoft.com/office/powerpoint/2010/main" val="33123664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hr-H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hr-HR"/>
          </a:p>
        </p:txBody>
      </p:sp>
      <p:sp>
        <p:nvSpPr>
          <p:cNvPr id="4" name="Date Placeholder 3"/>
          <p:cNvSpPr>
            <a:spLocks noGrp="1"/>
          </p:cNvSpPr>
          <p:nvPr>
            <p:ph type="dt" sz="half" idx="10"/>
          </p:nvPr>
        </p:nvSpPr>
        <p:spPr/>
        <p:txBody>
          <a:bodyPr/>
          <a:lstStyle/>
          <a:p>
            <a:fld id="{35311BBB-19FB-4F1D-BCEF-D2C86F5D6882}" type="datetimeFigureOut">
              <a:rPr lang="hr-HR" smtClean="0"/>
              <a:t>3.12.2018.</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9BCD95F-EE8F-4803-990F-03A8C72A5FAE}" type="slidenum">
              <a:rPr lang="hr-HR" smtClean="0"/>
              <a:t>‹#›</a:t>
            </a:fld>
            <a:endParaRPr lang="hr-HR"/>
          </a:p>
        </p:txBody>
      </p:sp>
    </p:spTree>
    <p:extLst>
      <p:ext uri="{BB962C8B-B14F-4D97-AF65-F5344CB8AC3E}">
        <p14:creationId xmlns:p14="http://schemas.microsoft.com/office/powerpoint/2010/main" val="14710264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35311BBB-19FB-4F1D-BCEF-D2C86F5D6882}" type="datetimeFigureOut">
              <a:rPr lang="hr-HR" smtClean="0"/>
              <a:t>3.12.2018.</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9BCD95F-EE8F-4803-990F-03A8C72A5FAE}" type="slidenum">
              <a:rPr lang="hr-HR" smtClean="0"/>
              <a:t>‹#›</a:t>
            </a:fld>
            <a:endParaRPr lang="hr-HR"/>
          </a:p>
        </p:txBody>
      </p:sp>
    </p:spTree>
    <p:extLst>
      <p:ext uri="{BB962C8B-B14F-4D97-AF65-F5344CB8AC3E}">
        <p14:creationId xmlns:p14="http://schemas.microsoft.com/office/powerpoint/2010/main" val="289572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hr-H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35311BBB-19FB-4F1D-BCEF-D2C86F5D6882}" type="datetimeFigureOut">
              <a:rPr lang="hr-HR" smtClean="0"/>
              <a:t>3.12.2018.</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9BCD95F-EE8F-4803-990F-03A8C72A5FAE}" type="slidenum">
              <a:rPr lang="hr-HR" smtClean="0"/>
              <a:t>‹#›</a:t>
            </a:fld>
            <a:endParaRPr lang="hr-HR"/>
          </a:p>
        </p:txBody>
      </p:sp>
    </p:spTree>
    <p:extLst>
      <p:ext uri="{BB962C8B-B14F-4D97-AF65-F5344CB8AC3E}">
        <p14:creationId xmlns:p14="http://schemas.microsoft.com/office/powerpoint/2010/main" val="1475041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35311BBB-19FB-4F1D-BCEF-D2C86F5D6882}" type="datetimeFigureOut">
              <a:rPr lang="hr-HR" smtClean="0"/>
              <a:t>3.12.2018.</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9BCD95F-EE8F-4803-990F-03A8C72A5FAE}" type="slidenum">
              <a:rPr lang="hr-HR" smtClean="0"/>
              <a:t>‹#›</a:t>
            </a:fld>
            <a:endParaRPr lang="hr-HR"/>
          </a:p>
        </p:txBody>
      </p:sp>
    </p:spTree>
    <p:extLst>
      <p:ext uri="{BB962C8B-B14F-4D97-AF65-F5344CB8AC3E}">
        <p14:creationId xmlns:p14="http://schemas.microsoft.com/office/powerpoint/2010/main" val="3633232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hr-H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311BBB-19FB-4F1D-BCEF-D2C86F5D6882}" type="datetimeFigureOut">
              <a:rPr lang="hr-HR" smtClean="0"/>
              <a:t>3.12.2018.</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9BCD95F-EE8F-4803-990F-03A8C72A5FAE}" type="slidenum">
              <a:rPr lang="hr-HR" smtClean="0"/>
              <a:t>‹#›</a:t>
            </a:fld>
            <a:endParaRPr lang="hr-HR"/>
          </a:p>
        </p:txBody>
      </p:sp>
    </p:spTree>
    <p:extLst>
      <p:ext uri="{BB962C8B-B14F-4D97-AF65-F5344CB8AC3E}">
        <p14:creationId xmlns:p14="http://schemas.microsoft.com/office/powerpoint/2010/main" val="3872587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Date Placeholder 4"/>
          <p:cNvSpPr>
            <a:spLocks noGrp="1"/>
          </p:cNvSpPr>
          <p:nvPr>
            <p:ph type="dt" sz="half" idx="10"/>
          </p:nvPr>
        </p:nvSpPr>
        <p:spPr/>
        <p:txBody>
          <a:bodyPr/>
          <a:lstStyle/>
          <a:p>
            <a:fld id="{35311BBB-19FB-4F1D-BCEF-D2C86F5D6882}" type="datetimeFigureOut">
              <a:rPr lang="hr-HR" smtClean="0"/>
              <a:t>3.12.2018.</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29BCD95F-EE8F-4803-990F-03A8C72A5FAE}" type="slidenum">
              <a:rPr lang="hr-HR" smtClean="0"/>
              <a:t>‹#›</a:t>
            </a:fld>
            <a:endParaRPr lang="hr-HR"/>
          </a:p>
        </p:txBody>
      </p:sp>
    </p:spTree>
    <p:extLst>
      <p:ext uri="{BB962C8B-B14F-4D97-AF65-F5344CB8AC3E}">
        <p14:creationId xmlns:p14="http://schemas.microsoft.com/office/powerpoint/2010/main" val="818709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hr-H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7" name="Date Placeholder 6"/>
          <p:cNvSpPr>
            <a:spLocks noGrp="1"/>
          </p:cNvSpPr>
          <p:nvPr>
            <p:ph type="dt" sz="half" idx="10"/>
          </p:nvPr>
        </p:nvSpPr>
        <p:spPr/>
        <p:txBody>
          <a:bodyPr/>
          <a:lstStyle/>
          <a:p>
            <a:fld id="{35311BBB-19FB-4F1D-BCEF-D2C86F5D6882}" type="datetimeFigureOut">
              <a:rPr lang="hr-HR" smtClean="0"/>
              <a:t>3.12.2018.</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29BCD95F-EE8F-4803-990F-03A8C72A5FAE}" type="slidenum">
              <a:rPr lang="hr-HR" smtClean="0"/>
              <a:t>‹#›</a:t>
            </a:fld>
            <a:endParaRPr lang="hr-HR"/>
          </a:p>
        </p:txBody>
      </p:sp>
    </p:spTree>
    <p:extLst>
      <p:ext uri="{BB962C8B-B14F-4D97-AF65-F5344CB8AC3E}">
        <p14:creationId xmlns:p14="http://schemas.microsoft.com/office/powerpoint/2010/main" val="2462025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Date Placeholder 2"/>
          <p:cNvSpPr>
            <a:spLocks noGrp="1"/>
          </p:cNvSpPr>
          <p:nvPr>
            <p:ph type="dt" sz="half" idx="10"/>
          </p:nvPr>
        </p:nvSpPr>
        <p:spPr/>
        <p:txBody>
          <a:bodyPr/>
          <a:lstStyle/>
          <a:p>
            <a:fld id="{35311BBB-19FB-4F1D-BCEF-D2C86F5D6882}" type="datetimeFigureOut">
              <a:rPr lang="hr-HR" smtClean="0"/>
              <a:t>3.12.2018.</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29BCD95F-EE8F-4803-990F-03A8C72A5FAE}" type="slidenum">
              <a:rPr lang="hr-HR" smtClean="0"/>
              <a:t>‹#›</a:t>
            </a:fld>
            <a:endParaRPr lang="hr-HR"/>
          </a:p>
        </p:txBody>
      </p:sp>
    </p:spTree>
    <p:extLst>
      <p:ext uri="{BB962C8B-B14F-4D97-AF65-F5344CB8AC3E}">
        <p14:creationId xmlns:p14="http://schemas.microsoft.com/office/powerpoint/2010/main" val="2923887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311BBB-19FB-4F1D-BCEF-D2C86F5D6882}" type="datetimeFigureOut">
              <a:rPr lang="hr-HR" smtClean="0"/>
              <a:t>3.12.2018.</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29BCD95F-EE8F-4803-990F-03A8C72A5FAE}" type="slidenum">
              <a:rPr lang="hr-HR" smtClean="0"/>
              <a:t>‹#›</a:t>
            </a:fld>
            <a:endParaRPr lang="hr-HR"/>
          </a:p>
        </p:txBody>
      </p:sp>
    </p:spTree>
    <p:extLst>
      <p:ext uri="{BB962C8B-B14F-4D97-AF65-F5344CB8AC3E}">
        <p14:creationId xmlns:p14="http://schemas.microsoft.com/office/powerpoint/2010/main" val="1480686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hr-H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311BBB-19FB-4F1D-BCEF-D2C86F5D6882}" type="datetimeFigureOut">
              <a:rPr lang="hr-HR" smtClean="0"/>
              <a:t>3.12.2018.</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29BCD95F-EE8F-4803-990F-03A8C72A5FAE}" type="slidenum">
              <a:rPr lang="hr-HR" smtClean="0"/>
              <a:t>‹#›</a:t>
            </a:fld>
            <a:endParaRPr lang="hr-HR"/>
          </a:p>
        </p:txBody>
      </p:sp>
    </p:spTree>
    <p:extLst>
      <p:ext uri="{BB962C8B-B14F-4D97-AF65-F5344CB8AC3E}">
        <p14:creationId xmlns:p14="http://schemas.microsoft.com/office/powerpoint/2010/main" val="1827406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hr-H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311BBB-19FB-4F1D-BCEF-D2C86F5D6882}" type="datetimeFigureOut">
              <a:rPr lang="hr-HR" smtClean="0"/>
              <a:t>3.12.2018.</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29BCD95F-EE8F-4803-990F-03A8C72A5FAE}" type="slidenum">
              <a:rPr lang="hr-HR" smtClean="0"/>
              <a:t>‹#›</a:t>
            </a:fld>
            <a:endParaRPr lang="hr-HR"/>
          </a:p>
        </p:txBody>
      </p:sp>
    </p:spTree>
    <p:extLst>
      <p:ext uri="{BB962C8B-B14F-4D97-AF65-F5344CB8AC3E}">
        <p14:creationId xmlns:p14="http://schemas.microsoft.com/office/powerpoint/2010/main" val="36431127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hr-H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311BBB-19FB-4F1D-BCEF-D2C86F5D6882}" type="datetimeFigureOut">
              <a:rPr lang="hr-HR" smtClean="0"/>
              <a:t>3.12.2018.</a:t>
            </a:fld>
            <a:endParaRPr lang="hr-H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BCD95F-EE8F-4803-990F-03A8C72A5FAE}" type="slidenum">
              <a:rPr lang="hr-HR" smtClean="0"/>
              <a:t>‹#›</a:t>
            </a:fld>
            <a:endParaRPr lang="hr-HR"/>
          </a:p>
        </p:txBody>
      </p:sp>
    </p:spTree>
    <p:extLst>
      <p:ext uri="{BB962C8B-B14F-4D97-AF65-F5344CB8AC3E}">
        <p14:creationId xmlns:p14="http://schemas.microsoft.com/office/powerpoint/2010/main" val="25780567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28800"/>
            <a:ext cx="7772400" cy="1470025"/>
          </a:xfrm>
        </p:spPr>
        <p:txBody>
          <a:bodyPr>
            <a:normAutofit/>
          </a:bodyPr>
          <a:lstStyle/>
          <a:p>
            <a:r>
              <a:rPr lang="hr-HR" sz="3200" dirty="0" err="1" smtClean="0">
                <a:solidFill>
                  <a:srgbClr val="993366"/>
                </a:solidFill>
              </a:rPr>
              <a:t>Behavioural</a:t>
            </a:r>
            <a:r>
              <a:rPr lang="hr-HR" sz="3200" dirty="0" smtClean="0">
                <a:solidFill>
                  <a:srgbClr val="993366"/>
                </a:solidFill>
              </a:rPr>
              <a:t> </a:t>
            </a:r>
            <a:r>
              <a:rPr lang="hr-HR" sz="3200" dirty="0" err="1" smtClean="0">
                <a:solidFill>
                  <a:srgbClr val="993366"/>
                </a:solidFill>
              </a:rPr>
              <a:t>consequences</a:t>
            </a:r>
            <a:r>
              <a:rPr lang="hr-HR" sz="3200" dirty="0" smtClean="0">
                <a:solidFill>
                  <a:srgbClr val="993366"/>
                </a:solidFill>
              </a:rPr>
              <a:t> </a:t>
            </a:r>
            <a:r>
              <a:rPr lang="hr-HR" sz="3200" dirty="0" err="1" smtClean="0">
                <a:solidFill>
                  <a:srgbClr val="993366"/>
                </a:solidFill>
              </a:rPr>
              <a:t>of</a:t>
            </a:r>
            <a:r>
              <a:rPr lang="hr-HR" sz="3200" dirty="0" smtClean="0">
                <a:solidFill>
                  <a:srgbClr val="993366"/>
                </a:solidFill>
              </a:rPr>
              <a:t> </a:t>
            </a:r>
            <a:r>
              <a:rPr lang="hr-HR" sz="3200" dirty="0" err="1" smtClean="0">
                <a:solidFill>
                  <a:srgbClr val="993366"/>
                </a:solidFill>
              </a:rPr>
              <a:t>privacy</a:t>
            </a:r>
            <a:r>
              <a:rPr lang="hr-HR" sz="3200" dirty="0" smtClean="0">
                <a:solidFill>
                  <a:srgbClr val="993366"/>
                </a:solidFill>
              </a:rPr>
              <a:t> </a:t>
            </a:r>
            <a:r>
              <a:rPr lang="hr-HR" sz="3200" dirty="0" err="1" smtClean="0">
                <a:solidFill>
                  <a:srgbClr val="993366"/>
                </a:solidFill>
              </a:rPr>
              <a:t>violation</a:t>
            </a:r>
            <a:r>
              <a:rPr lang="hr-HR" sz="3200" dirty="0" smtClean="0">
                <a:solidFill>
                  <a:srgbClr val="993366"/>
                </a:solidFill>
              </a:rPr>
              <a:t> online </a:t>
            </a:r>
            <a:r>
              <a:rPr lang="hr-HR" sz="3200" dirty="0" err="1" smtClean="0">
                <a:solidFill>
                  <a:srgbClr val="993366"/>
                </a:solidFill>
              </a:rPr>
              <a:t>in</a:t>
            </a:r>
            <a:r>
              <a:rPr lang="hr-HR" sz="3200" dirty="0" smtClean="0">
                <a:solidFill>
                  <a:srgbClr val="993366"/>
                </a:solidFill>
              </a:rPr>
              <a:t> a post-</a:t>
            </a:r>
            <a:r>
              <a:rPr lang="hr-HR" sz="3200" dirty="0" err="1" smtClean="0">
                <a:solidFill>
                  <a:srgbClr val="993366"/>
                </a:solidFill>
              </a:rPr>
              <a:t>communist</a:t>
            </a:r>
            <a:r>
              <a:rPr lang="hr-HR" sz="3200" dirty="0" smtClean="0">
                <a:solidFill>
                  <a:srgbClr val="993366"/>
                </a:solidFill>
              </a:rPr>
              <a:t> </a:t>
            </a:r>
            <a:r>
              <a:rPr lang="hr-HR" sz="3200" dirty="0" err="1" smtClean="0">
                <a:solidFill>
                  <a:srgbClr val="993366"/>
                </a:solidFill>
              </a:rPr>
              <a:t>society</a:t>
            </a:r>
            <a:endParaRPr lang="hr-HR" sz="3200" dirty="0">
              <a:solidFill>
                <a:srgbClr val="993366"/>
              </a:solidFill>
            </a:endParaRPr>
          </a:p>
        </p:txBody>
      </p:sp>
      <p:sp>
        <p:nvSpPr>
          <p:cNvPr id="3" name="Subtitle 2"/>
          <p:cNvSpPr>
            <a:spLocks noGrp="1"/>
          </p:cNvSpPr>
          <p:nvPr>
            <p:ph type="subTitle" idx="1"/>
          </p:nvPr>
        </p:nvSpPr>
        <p:spPr>
          <a:xfrm>
            <a:off x="1115616" y="3356992"/>
            <a:ext cx="6656784" cy="2281808"/>
          </a:xfrm>
        </p:spPr>
        <p:txBody>
          <a:bodyPr>
            <a:normAutofit/>
          </a:bodyPr>
          <a:lstStyle/>
          <a:p>
            <a:r>
              <a:rPr lang="hr-HR" dirty="0">
                <a:solidFill>
                  <a:schemeClr val="tx1"/>
                </a:solidFill>
              </a:rPr>
              <a:t>Jelena Budak</a:t>
            </a:r>
          </a:p>
          <a:p>
            <a:endParaRPr lang="hr-HR" dirty="0" smtClean="0"/>
          </a:p>
          <a:p>
            <a:r>
              <a:rPr lang="hr-HR" sz="2600" dirty="0" err="1" smtClean="0">
                <a:solidFill>
                  <a:schemeClr val="tx1"/>
                </a:solidFill>
              </a:rPr>
              <a:t>Conference</a:t>
            </a:r>
            <a:r>
              <a:rPr lang="hr-HR" sz="2600" dirty="0" smtClean="0">
                <a:solidFill>
                  <a:schemeClr val="tx1"/>
                </a:solidFill>
              </a:rPr>
              <a:t> ‘</a:t>
            </a:r>
            <a:r>
              <a:rPr lang="hr-HR" sz="2600" dirty="0" err="1" smtClean="0">
                <a:solidFill>
                  <a:schemeClr val="tx1"/>
                </a:solidFill>
              </a:rPr>
              <a:t>Surveillance</a:t>
            </a:r>
            <a:r>
              <a:rPr lang="hr-HR" sz="2600" dirty="0" smtClean="0">
                <a:solidFill>
                  <a:schemeClr val="tx1"/>
                </a:solidFill>
              </a:rPr>
              <a:t>, </a:t>
            </a:r>
            <a:r>
              <a:rPr lang="hr-HR" sz="2600" dirty="0" err="1" smtClean="0">
                <a:solidFill>
                  <a:schemeClr val="tx1"/>
                </a:solidFill>
              </a:rPr>
              <a:t>Resilience</a:t>
            </a:r>
            <a:r>
              <a:rPr lang="hr-HR" sz="2600" dirty="0" smtClean="0">
                <a:solidFill>
                  <a:schemeClr val="tx1"/>
                </a:solidFill>
              </a:rPr>
              <a:t> &amp; </a:t>
            </a:r>
            <a:r>
              <a:rPr lang="hr-HR" sz="2600" dirty="0" err="1" smtClean="0">
                <a:solidFill>
                  <a:schemeClr val="tx1"/>
                </a:solidFill>
              </a:rPr>
              <a:t>Privacy</a:t>
            </a:r>
            <a:r>
              <a:rPr lang="hr-HR" sz="2600" dirty="0" smtClean="0">
                <a:solidFill>
                  <a:schemeClr val="tx1"/>
                </a:solidFill>
              </a:rPr>
              <a:t>’</a:t>
            </a:r>
          </a:p>
          <a:p>
            <a:r>
              <a:rPr lang="hr-HR" sz="2600" dirty="0" smtClean="0">
                <a:solidFill>
                  <a:schemeClr val="tx1"/>
                </a:solidFill>
              </a:rPr>
              <a:t>Paris, </a:t>
            </a:r>
            <a:r>
              <a:rPr lang="hr-HR" sz="2600" dirty="0" err="1" smtClean="0">
                <a:solidFill>
                  <a:schemeClr val="tx1"/>
                </a:solidFill>
              </a:rPr>
              <a:t>December</a:t>
            </a:r>
            <a:r>
              <a:rPr lang="hr-HR" sz="2600" dirty="0" smtClean="0">
                <a:solidFill>
                  <a:schemeClr val="tx1"/>
                </a:solidFill>
              </a:rPr>
              <a:t> 6, 2018</a:t>
            </a:r>
            <a:endParaRPr lang="hr-HR" sz="2600" dirty="0">
              <a:solidFill>
                <a:schemeClr val="tx1"/>
              </a:solidFill>
            </a:endParaRPr>
          </a:p>
        </p:txBody>
      </p:sp>
    </p:spTree>
    <p:extLst>
      <p:ext uri="{BB962C8B-B14F-4D97-AF65-F5344CB8AC3E}">
        <p14:creationId xmlns:p14="http://schemas.microsoft.com/office/powerpoint/2010/main" val="37177774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600" dirty="0" err="1" smtClean="0">
                <a:solidFill>
                  <a:srgbClr val="993366"/>
                </a:solidFill>
              </a:rPr>
              <a:t>Privacy</a:t>
            </a:r>
            <a:r>
              <a:rPr lang="hr-HR" sz="3600" dirty="0" smtClean="0">
                <a:solidFill>
                  <a:srgbClr val="993366"/>
                </a:solidFill>
              </a:rPr>
              <a:t> </a:t>
            </a:r>
            <a:r>
              <a:rPr lang="hr-HR" sz="3600" dirty="0" err="1" smtClean="0">
                <a:solidFill>
                  <a:srgbClr val="993366"/>
                </a:solidFill>
              </a:rPr>
              <a:t>resilience</a:t>
            </a:r>
            <a:r>
              <a:rPr lang="hr-HR" sz="3600" dirty="0" smtClean="0">
                <a:solidFill>
                  <a:srgbClr val="993366"/>
                </a:solidFill>
              </a:rPr>
              <a:t> </a:t>
            </a:r>
            <a:r>
              <a:rPr lang="hr-HR" sz="3600" dirty="0" err="1" smtClean="0">
                <a:solidFill>
                  <a:srgbClr val="993366"/>
                </a:solidFill>
              </a:rPr>
              <a:t>of</a:t>
            </a:r>
            <a:r>
              <a:rPr lang="hr-HR" sz="3600" dirty="0" smtClean="0">
                <a:solidFill>
                  <a:srgbClr val="993366"/>
                </a:solidFill>
              </a:rPr>
              <a:t> Internet </a:t>
            </a:r>
            <a:r>
              <a:rPr lang="hr-HR" sz="3600" dirty="0" err="1" smtClean="0">
                <a:solidFill>
                  <a:srgbClr val="993366"/>
                </a:solidFill>
              </a:rPr>
              <a:t>users</a:t>
            </a:r>
            <a:r>
              <a:rPr lang="hr-HR" sz="3600" dirty="0" smtClean="0">
                <a:solidFill>
                  <a:srgbClr val="993366"/>
                </a:solidFill>
              </a:rPr>
              <a:t> </a:t>
            </a:r>
            <a:endParaRPr lang="hr-HR" sz="3600" dirty="0">
              <a:solidFill>
                <a:srgbClr val="993366"/>
              </a:solidFill>
            </a:endParaRPr>
          </a:p>
        </p:txBody>
      </p:sp>
      <p:sp>
        <p:nvSpPr>
          <p:cNvPr id="3" name="Content Placeholder 2"/>
          <p:cNvSpPr>
            <a:spLocks noGrp="1"/>
          </p:cNvSpPr>
          <p:nvPr>
            <p:ph idx="1"/>
          </p:nvPr>
        </p:nvSpPr>
        <p:spPr/>
        <p:txBody>
          <a:bodyPr>
            <a:normAutofit fontScale="92500"/>
          </a:bodyPr>
          <a:lstStyle/>
          <a:p>
            <a:r>
              <a:rPr lang="en-US" sz="2400" dirty="0"/>
              <a:t>Privacy resilience might be understood as how privacy as a system recovers and adapts after being lost by privacy intrusion. </a:t>
            </a:r>
            <a:endParaRPr lang="hr-HR" sz="2400" dirty="0" smtClean="0"/>
          </a:p>
          <a:p>
            <a:r>
              <a:rPr lang="en-US" sz="2400" dirty="0" smtClean="0"/>
              <a:t>The </a:t>
            </a:r>
            <a:r>
              <a:rPr lang="en-US" sz="2400" dirty="0"/>
              <a:t>knowledge on factors influencing privacy resilience and how to measure it is very </a:t>
            </a:r>
            <a:r>
              <a:rPr lang="en-US" sz="2400" dirty="0" smtClean="0"/>
              <a:t>limited</a:t>
            </a:r>
            <a:r>
              <a:rPr lang="hr-HR" sz="2400" dirty="0" smtClean="0"/>
              <a:t>.</a:t>
            </a:r>
          </a:p>
          <a:p>
            <a:r>
              <a:rPr lang="en-US" sz="2400" dirty="0"/>
              <a:t>This study contributes to the privacy resilience debate by exploring how </a:t>
            </a:r>
            <a:r>
              <a:rPr lang="en-US" sz="2400" dirty="0" smtClean="0"/>
              <a:t>negative </a:t>
            </a:r>
            <a:r>
              <a:rPr lang="en-US" sz="2400" dirty="0"/>
              <a:t>privacy violation experience of internet user is related to privacy concern and what actions could be foreseen in the case of individuals that have been exposed to the privacy breach and those who have not experienced privacy violation. </a:t>
            </a:r>
          </a:p>
          <a:p>
            <a:r>
              <a:rPr lang="hr-HR" sz="2400" dirty="0" smtClean="0"/>
              <a:t>How </a:t>
            </a:r>
            <a:r>
              <a:rPr lang="en-US" sz="2400" dirty="0" smtClean="0"/>
              <a:t>individual </a:t>
            </a:r>
            <a:r>
              <a:rPr lang="en-US" sz="2400" dirty="0" err="1"/>
              <a:t>behaviour</a:t>
            </a:r>
            <a:r>
              <a:rPr lang="en-US" sz="2400" dirty="0"/>
              <a:t> </a:t>
            </a:r>
            <a:r>
              <a:rPr lang="hr-HR" sz="2400" dirty="0" err="1" smtClean="0"/>
              <a:t>is</a:t>
            </a:r>
            <a:r>
              <a:rPr lang="hr-HR" sz="2400" dirty="0" smtClean="0"/>
              <a:t> </a:t>
            </a:r>
            <a:r>
              <a:rPr lang="en-US" sz="2400" dirty="0" smtClean="0"/>
              <a:t>relate</a:t>
            </a:r>
            <a:r>
              <a:rPr lang="hr-HR" sz="2400" dirty="0" smtClean="0"/>
              <a:t>d</a:t>
            </a:r>
            <a:r>
              <a:rPr lang="en-US" sz="2400" dirty="0" smtClean="0"/>
              <a:t> </a:t>
            </a:r>
            <a:r>
              <a:rPr lang="en-US" sz="2400" dirty="0"/>
              <a:t>to the privacy restored after </a:t>
            </a:r>
            <a:r>
              <a:rPr lang="en-US" sz="2400" dirty="0" smtClean="0"/>
              <a:t>stress</a:t>
            </a:r>
            <a:endParaRPr lang="hr-HR" sz="2400" dirty="0" smtClean="0"/>
          </a:p>
        </p:txBody>
      </p:sp>
    </p:spTree>
    <p:extLst>
      <p:ext uri="{BB962C8B-B14F-4D97-AF65-F5344CB8AC3E}">
        <p14:creationId xmlns:p14="http://schemas.microsoft.com/office/powerpoint/2010/main" val="1279574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600" dirty="0" smtClean="0">
                <a:solidFill>
                  <a:srgbClr val="993366"/>
                </a:solidFill>
              </a:rPr>
              <a:t>Model</a:t>
            </a:r>
            <a:endParaRPr lang="hr-HR" sz="3600" dirty="0">
              <a:solidFill>
                <a:srgbClr val="993366"/>
              </a:solidFill>
            </a:endParaRPr>
          </a:p>
        </p:txBody>
      </p:sp>
      <p:sp>
        <p:nvSpPr>
          <p:cNvPr id="3" name="Content Placeholder 2"/>
          <p:cNvSpPr>
            <a:spLocks noGrp="1"/>
          </p:cNvSpPr>
          <p:nvPr>
            <p:ph idx="1"/>
          </p:nvPr>
        </p:nvSpPr>
        <p:spPr/>
        <p:txBody>
          <a:bodyPr>
            <a:normAutofit/>
          </a:bodyPr>
          <a:lstStyle/>
          <a:p>
            <a:pPr marL="0" indent="0">
              <a:buNone/>
            </a:pPr>
            <a:r>
              <a:rPr lang="en-US" sz="2400" dirty="0" smtClean="0"/>
              <a:t>Negative </a:t>
            </a:r>
            <a:r>
              <a:rPr lang="en-US" sz="2400" dirty="0"/>
              <a:t>past experience with privacy violation might raise the privacy concern of internet users and lead to the </a:t>
            </a:r>
            <a:r>
              <a:rPr lang="en-US" sz="2400" dirty="0" err="1"/>
              <a:t>behavioural</a:t>
            </a:r>
            <a:r>
              <a:rPr lang="en-US" sz="2400" dirty="0"/>
              <a:t> consequences: fabrication of data, protective actions, and sustaining from online </a:t>
            </a:r>
            <a:r>
              <a:rPr lang="en-US" sz="2400" dirty="0" smtClean="0"/>
              <a:t>activities</a:t>
            </a:r>
            <a:r>
              <a:rPr lang="hr-HR" sz="2400" dirty="0"/>
              <a:t>.</a:t>
            </a:r>
          </a:p>
        </p:txBody>
      </p:sp>
      <p:pic>
        <p:nvPicPr>
          <p:cNvPr id="4" name="Picture 3"/>
          <p:cNvPicPr>
            <a:picLocks noChangeAspect="1"/>
          </p:cNvPicPr>
          <p:nvPr/>
        </p:nvPicPr>
        <p:blipFill>
          <a:blip r:embed="rId3"/>
          <a:stretch>
            <a:fillRect/>
          </a:stretch>
        </p:blipFill>
        <p:spPr>
          <a:xfrm>
            <a:off x="212885" y="3717032"/>
            <a:ext cx="8718229" cy="1716115"/>
          </a:xfrm>
          <a:prstGeom prst="rect">
            <a:avLst/>
          </a:prstGeom>
        </p:spPr>
      </p:pic>
    </p:spTree>
    <p:extLst>
      <p:ext uri="{BB962C8B-B14F-4D97-AF65-F5344CB8AC3E}">
        <p14:creationId xmlns:p14="http://schemas.microsoft.com/office/powerpoint/2010/main" val="25988862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6130"/>
          </a:xfrm>
        </p:spPr>
        <p:txBody>
          <a:bodyPr>
            <a:normAutofit/>
          </a:bodyPr>
          <a:lstStyle/>
          <a:p>
            <a:r>
              <a:rPr lang="hr-HR" sz="3600" dirty="0" err="1" smtClean="0">
                <a:solidFill>
                  <a:srgbClr val="993366"/>
                </a:solidFill>
              </a:rPr>
              <a:t>Methodology</a:t>
            </a:r>
            <a:endParaRPr lang="hr-HR" sz="3600" dirty="0">
              <a:solidFill>
                <a:srgbClr val="993366"/>
              </a:solidFill>
            </a:endParaRPr>
          </a:p>
        </p:txBody>
      </p:sp>
      <p:sp>
        <p:nvSpPr>
          <p:cNvPr id="5" name="Content Placeholder 4"/>
          <p:cNvSpPr>
            <a:spLocks noGrp="1"/>
          </p:cNvSpPr>
          <p:nvPr>
            <p:ph idx="1"/>
          </p:nvPr>
        </p:nvSpPr>
        <p:spPr>
          <a:xfrm>
            <a:off x="457200" y="1327163"/>
            <a:ext cx="8229600" cy="5112568"/>
          </a:xfrm>
        </p:spPr>
        <p:txBody>
          <a:bodyPr>
            <a:normAutofit/>
          </a:bodyPr>
          <a:lstStyle/>
          <a:p>
            <a:r>
              <a:rPr lang="en-US" sz="2400" dirty="0"/>
              <a:t>survey data on the internet users population in </a:t>
            </a:r>
            <a:r>
              <a:rPr lang="en-US" sz="2400" dirty="0" smtClean="0"/>
              <a:t>Croatia</a:t>
            </a:r>
            <a:endParaRPr lang="hr-HR" sz="2400" dirty="0" smtClean="0"/>
          </a:p>
          <a:p>
            <a:r>
              <a:rPr lang="hr-HR" sz="2400" dirty="0" smtClean="0"/>
              <a:t>CATI </a:t>
            </a:r>
            <a:r>
              <a:rPr lang="hr-HR" sz="2400" dirty="0" err="1" smtClean="0"/>
              <a:t>interviews</a:t>
            </a:r>
            <a:r>
              <a:rPr lang="hr-HR" sz="2400" dirty="0" smtClean="0"/>
              <a:t> </a:t>
            </a:r>
            <a:r>
              <a:rPr lang="hr-HR" sz="2400" dirty="0" err="1" smtClean="0"/>
              <a:t>in</a:t>
            </a:r>
            <a:r>
              <a:rPr lang="hr-HR" sz="2400" dirty="0" smtClean="0"/>
              <a:t> 2016 (</a:t>
            </a:r>
            <a:r>
              <a:rPr lang="hr-HR" sz="2400" dirty="0"/>
              <a:t>N=2060</a:t>
            </a:r>
            <a:r>
              <a:rPr lang="hr-HR" sz="2400" dirty="0" smtClean="0"/>
              <a:t>)</a:t>
            </a:r>
            <a:endParaRPr lang="hr-HR" sz="2400" dirty="0"/>
          </a:p>
          <a:p>
            <a:r>
              <a:rPr lang="hr-HR" sz="2400" dirty="0" err="1"/>
              <a:t>q</a:t>
            </a:r>
            <a:r>
              <a:rPr lang="hr-HR" sz="2400" dirty="0" err="1" smtClean="0"/>
              <a:t>uestions</a:t>
            </a:r>
            <a:r>
              <a:rPr lang="hr-HR" sz="2400" dirty="0" smtClean="0"/>
              <a:t> </a:t>
            </a:r>
            <a:r>
              <a:rPr lang="hr-HR" sz="2400" dirty="0" err="1" smtClean="0"/>
              <a:t>from</a:t>
            </a:r>
            <a:r>
              <a:rPr lang="hr-HR" sz="2400" dirty="0" smtClean="0"/>
              <a:t> </a:t>
            </a:r>
            <a:r>
              <a:rPr lang="hr-HR" sz="2400" dirty="0" err="1" smtClean="0"/>
              <a:t>the</a:t>
            </a:r>
            <a:r>
              <a:rPr lang="hr-HR" sz="2400" dirty="0" smtClean="0"/>
              <a:t> literature on online </a:t>
            </a:r>
            <a:r>
              <a:rPr lang="hr-HR" sz="2400" dirty="0" err="1" smtClean="0"/>
              <a:t>privacy</a:t>
            </a:r>
            <a:r>
              <a:rPr lang="hr-HR" sz="2400" dirty="0" smtClean="0"/>
              <a:t> </a:t>
            </a:r>
            <a:r>
              <a:rPr lang="hr-HR" sz="2400" dirty="0" err="1" smtClean="0"/>
              <a:t>concern</a:t>
            </a:r>
            <a:r>
              <a:rPr lang="hr-HR" sz="2400" dirty="0" smtClean="0"/>
              <a:t> </a:t>
            </a:r>
          </a:p>
          <a:p>
            <a:r>
              <a:rPr lang="hr-HR" sz="2400" dirty="0" err="1" smtClean="0">
                <a:solidFill>
                  <a:srgbClr val="993366"/>
                </a:solidFill>
              </a:rPr>
              <a:t>previous</a:t>
            </a:r>
            <a:r>
              <a:rPr lang="hr-HR" sz="2400" dirty="0" smtClean="0">
                <a:solidFill>
                  <a:srgbClr val="993366"/>
                </a:solidFill>
              </a:rPr>
              <a:t> negative </a:t>
            </a:r>
            <a:r>
              <a:rPr lang="hr-HR" sz="2400" dirty="0" err="1" smtClean="0">
                <a:solidFill>
                  <a:srgbClr val="993366"/>
                </a:solidFill>
              </a:rPr>
              <a:t>experience</a:t>
            </a:r>
            <a:r>
              <a:rPr lang="hr-HR" sz="2400" dirty="0" smtClean="0">
                <a:solidFill>
                  <a:srgbClr val="993366"/>
                </a:solidFill>
              </a:rPr>
              <a:t> </a:t>
            </a:r>
            <a:r>
              <a:rPr lang="hr-HR" sz="2400" dirty="0" err="1" smtClean="0">
                <a:solidFill>
                  <a:srgbClr val="993366"/>
                </a:solidFill>
              </a:rPr>
              <a:t>with</a:t>
            </a:r>
            <a:r>
              <a:rPr lang="hr-HR" sz="2400" dirty="0" smtClean="0">
                <a:solidFill>
                  <a:srgbClr val="993366"/>
                </a:solidFill>
              </a:rPr>
              <a:t> </a:t>
            </a:r>
            <a:r>
              <a:rPr lang="hr-HR" sz="2400" dirty="0" err="1" smtClean="0">
                <a:solidFill>
                  <a:srgbClr val="993366"/>
                </a:solidFill>
              </a:rPr>
              <a:t>privacy</a:t>
            </a:r>
            <a:r>
              <a:rPr lang="hr-HR" sz="2400" dirty="0" smtClean="0">
                <a:solidFill>
                  <a:srgbClr val="993366"/>
                </a:solidFill>
              </a:rPr>
              <a:t> </a:t>
            </a:r>
            <a:r>
              <a:rPr lang="hr-HR" sz="2400" dirty="0" err="1" smtClean="0">
                <a:solidFill>
                  <a:srgbClr val="993366"/>
                </a:solidFill>
              </a:rPr>
              <a:t>violation</a:t>
            </a:r>
            <a:r>
              <a:rPr lang="hr-HR" sz="2400" dirty="0" smtClean="0">
                <a:solidFill>
                  <a:srgbClr val="993366"/>
                </a:solidFill>
              </a:rPr>
              <a:t> </a:t>
            </a:r>
            <a:r>
              <a:rPr lang="hr-HR" sz="2400" dirty="0" smtClean="0"/>
              <a:t>had </a:t>
            </a:r>
          </a:p>
          <a:p>
            <a:pPr marL="400050" lvl="1" indent="0">
              <a:buNone/>
            </a:pPr>
            <a:r>
              <a:rPr lang="hr-HR" sz="2400" dirty="0" smtClean="0"/>
              <a:t>18</a:t>
            </a:r>
            <a:r>
              <a:rPr lang="hr-HR" sz="2400" dirty="0"/>
              <a:t>% </a:t>
            </a:r>
            <a:r>
              <a:rPr lang="hr-HR" sz="2400" dirty="0" err="1"/>
              <a:t>of</a:t>
            </a:r>
            <a:r>
              <a:rPr lang="hr-HR" sz="2400" dirty="0"/>
              <a:t> Internet </a:t>
            </a:r>
            <a:r>
              <a:rPr lang="hr-HR" sz="2400" dirty="0" err="1" smtClean="0"/>
              <a:t>users</a:t>
            </a:r>
            <a:endParaRPr lang="hr-HR" sz="2400" dirty="0"/>
          </a:p>
        </p:txBody>
      </p:sp>
      <p:pic>
        <p:nvPicPr>
          <p:cNvPr id="6" name="Picture 5"/>
          <p:cNvPicPr>
            <a:picLocks noChangeAspect="1"/>
          </p:cNvPicPr>
          <p:nvPr/>
        </p:nvPicPr>
        <p:blipFill>
          <a:blip r:embed="rId3"/>
          <a:stretch>
            <a:fillRect/>
          </a:stretch>
        </p:blipFill>
        <p:spPr>
          <a:xfrm>
            <a:off x="1259632" y="3752921"/>
            <a:ext cx="4651651" cy="2432515"/>
          </a:xfrm>
          <a:prstGeom prst="rect">
            <a:avLst/>
          </a:prstGeom>
        </p:spPr>
      </p:pic>
      <p:sp>
        <p:nvSpPr>
          <p:cNvPr id="7" name="Right Arrow 6"/>
          <p:cNvSpPr/>
          <p:nvPr/>
        </p:nvSpPr>
        <p:spPr>
          <a:xfrm rot="2940000">
            <a:off x="3600000" y="3600000"/>
            <a:ext cx="1152128" cy="470204"/>
          </a:xfrm>
          <a:prstGeom prst="rightArrow">
            <a:avLst>
              <a:gd name="adj1" fmla="val 25563"/>
              <a:gd name="adj2" fmla="val 59818"/>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extLst>
      <p:ext uri="{BB962C8B-B14F-4D97-AF65-F5344CB8AC3E}">
        <p14:creationId xmlns:p14="http://schemas.microsoft.com/office/powerpoint/2010/main" val="39756766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6130"/>
          </a:xfrm>
        </p:spPr>
        <p:txBody>
          <a:bodyPr>
            <a:normAutofit/>
          </a:bodyPr>
          <a:lstStyle/>
          <a:p>
            <a:r>
              <a:rPr lang="hr-HR" sz="3600" dirty="0" err="1" smtClean="0">
                <a:solidFill>
                  <a:srgbClr val="993366"/>
                </a:solidFill>
              </a:rPr>
              <a:t>Behaviour</a:t>
            </a:r>
            <a:r>
              <a:rPr lang="hr-HR" sz="3600" dirty="0" smtClean="0">
                <a:solidFill>
                  <a:srgbClr val="993366"/>
                </a:solidFill>
              </a:rPr>
              <a:t> </a:t>
            </a:r>
            <a:r>
              <a:rPr lang="hr-HR" sz="3600" dirty="0" err="1" smtClean="0">
                <a:solidFill>
                  <a:srgbClr val="993366"/>
                </a:solidFill>
              </a:rPr>
              <a:t>consequences</a:t>
            </a:r>
            <a:endParaRPr lang="hr-HR" sz="3600" dirty="0">
              <a:solidFill>
                <a:srgbClr val="993366"/>
              </a:solidFill>
            </a:endParaRPr>
          </a:p>
        </p:txBody>
      </p:sp>
      <p:sp>
        <p:nvSpPr>
          <p:cNvPr id="5" name="Content Placeholder 4"/>
          <p:cNvSpPr>
            <a:spLocks noGrp="1"/>
          </p:cNvSpPr>
          <p:nvPr>
            <p:ph idx="1"/>
          </p:nvPr>
        </p:nvSpPr>
        <p:spPr>
          <a:xfrm>
            <a:off x="457200" y="1327163"/>
            <a:ext cx="8229600" cy="5112568"/>
          </a:xfrm>
        </p:spPr>
        <p:txBody>
          <a:bodyPr>
            <a:normAutofit/>
          </a:bodyPr>
          <a:lstStyle/>
          <a:p>
            <a:r>
              <a:rPr lang="en-US" sz="1800" dirty="0" smtClean="0"/>
              <a:t>prior </a:t>
            </a:r>
            <a:r>
              <a:rPr lang="en-US" sz="1800" dirty="0"/>
              <a:t>negative experience with privacy breaches increases the privacy </a:t>
            </a:r>
            <a:r>
              <a:rPr lang="en-US" sz="1800" dirty="0" smtClean="0"/>
              <a:t>concerns</a:t>
            </a:r>
            <a:endParaRPr lang="hr-HR" sz="1800" dirty="0"/>
          </a:p>
          <a:p>
            <a:r>
              <a:rPr lang="hr-HR" sz="1800" dirty="0" smtClean="0"/>
              <a:t>Internet </a:t>
            </a:r>
            <a:r>
              <a:rPr lang="hr-HR" sz="1800" dirty="0" err="1" smtClean="0"/>
              <a:t>users</a:t>
            </a:r>
            <a:r>
              <a:rPr lang="hr-HR" sz="1800" dirty="0" smtClean="0"/>
              <a:t> </a:t>
            </a:r>
            <a:r>
              <a:rPr lang="hr-HR" sz="1800" dirty="0" err="1" smtClean="0"/>
              <a:t>from</a:t>
            </a:r>
            <a:r>
              <a:rPr lang="hr-HR" sz="1800" dirty="0" smtClean="0"/>
              <a:t> </a:t>
            </a:r>
            <a:r>
              <a:rPr lang="hr-HR" sz="1800" dirty="0" err="1" smtClean="0"/>
              <a:t>both</a:t>
            </a:r>
            <a:r>
              <a:rPr lang="hr-HR" sz="1800" dirty="0" smtClean="0"/>
              <a:t> </a:t>
            </a:r>
            <a:r>
              <a:rPr lang="hr-HR" sz="1800" dirty="0" err="1" smtClean="0"/>
              <a:t>groups</a:t>
            </a:r>
            <a:r>
              <a:rPr lang="hr-HR" sz="1800" dirty="0" smtClean="0"/>
              <a:t> do </a:t>
            </a:r>
            <a:r>
              <a:rPr lang="hr-HR" sz="1800" dirty="0" err="1" smtClean="0"/>
              <a:t>not</a:t>
            </a:r>
            <a:r>
              <a:rPr lang="hr-HR" sz="1800" dirty="0" smtClean="0"/>
              <a:t> </a:t>
            </a:r>
            <a:r>
              <a:rPr lang="hr-HR" sz="1800" dirty="0" err="1" smtClean="0"/>
              <a:t>fabricate</a:t>
            </a:r>
            <a:r>
              <a:rPr lang="hr-HR" sz="1800" dirty="0" smtClean="0"/>
              <a:t> data </a:t>
            </a:r>
            <a:r>
              <a:rPr lang="hr-HR" sz="1800" dirty="0" err="1" smtClean="0"/>
              <a:t>when</a:t>
            </a:r>
            <a:r>
              <a:rPr lang="hr-HR" sz="1800" dirty="0" smtClean="0"/>
              <a:t> online </a:t>
            </a:r>
            <a:r>
              <a:rPr lang="hr-HR" sz="1800" dirty="0" err="1" smtClean="0"/>
              <a:t>nor</a:t>
            </a:r>
            <a:r>
              <a:rPr lang="hr-HR" sz="1800" dirty="0" smtClean="0"/>
              <a:t> </a:t>
            </a:r>
            <a:r>
              <a:rPr lang="hr-HR" sz="1800" dirty="0" err="1" smtClean="0"/>
              <a:t>employ</a:t>
            </a:r>
            <a:r>
              <a:rPr lang="hr-HR" sz="1800" dirty="0" smtClean="0"/>
              <a:t> </a:t>
            </a:r>
            <a:r>
              <a:rPr lang="hr-HR" sz="1800" dirty="0" err="1" smtClean="0"/>
              <a:t>protective</a:t>
            </a:r>
            <a:r>
              <a:rPr lang="hr-HR" sz="1800" dirty="0" smtClean="0"/>
              <a:t> SW, </a:t>
            </a:r>
            <a:r>
              <a:rPr lang="hr-HR" sz="1800" dirty="0" err="1" smtClean="0"/>
              <a:t>however</a:t>
            </a:r>
            <a:r>
              <a:rPr lang="hr-HR" sz="1800" dirty="0" smtClean="0"/>
              <a:t>, </a:t>
            </a:r>
            <a:r>
              <a:rPr lang="hr-HR" sz="1800" dirty="0" err="1" smtClean="0"/>
              <a:t>those</a:t>
            </a:r>
            <a:r>
              <a:rPr lang="hr-HR" sz="1800" dirty="0" smtClean="0"/>
              <a:t> </a:t>
            </a:r>
            <a:r>
              <a:rPr lang="hr-HR" sz="1800" dirty="0" err="1" smtClean="0"/>
              <a:t>with</a:t>
            </a:r>
            <a:r>
              <a:rPr lang="hr-HR" sz="1800" dirty="0" smtClean="0"/>
              <a:t> </a:t>
            </a:r>
            <a:r>
              <a:rPr lang="hr-HR" sz="1800" dirty="0" err="1" smtClean="0"/>
              <a:t>bad</a:t>
            </a:r>
            <a:r>
              <a:rPr lang="hr-HR" sz="1800" dirty="0" smtClean="0"/>
              <a:t> </a:t>
            </a:r>
            <a:r>
              <a:rPr lang="hr-HR" sz="1800" dirty="0" err="1" smtClean="0"/>
              <a:t>experience</a:t>
            </a:r>
            <a:r>
              <a:rPr lang="hr-HR" sz="1800" dirty="0" smtClean="0"/>
              <a:t> </a:t>
            </a:r>
            <a:r>
              <a:rPr lang="hr-HR" sz="1800" dirty="0" err="1" smtClean="0"/>
              <a:t>tend</a:t>
            </a:r>
            <a:r>
              <a:rPr lang="hr-HR" sz="1800" dirty="0" smtClean="0"/>
              <a:t> to </a:t>
            </a:r>
            <a:r>
              <a:rPr lang="hr-HR" sz="1800" dirty="0" err="1" smtClean="0"/>
              <a:t>fabricate</a:t>
            </a:r>
            <a:r>
              <a:rPr lang="hr-HR" sz="1800" dirty="0" smtClean="0"/>
              <a:t> </a:t>
            </a:r>
            <a:r>
              <a:rPr lang="hr-HR" sz="1800" dirty="0" err="1" smtClean="0"/>
              <a:t>and</a:t>
            </a:r>
            <a:r>
              <a:rPr lang="hr-HR" sz="1800" dirty="0" smtClean="0"/>
              <a:t> </a:t>
            </a:r>
            <a:r>
              <a:rPr lang="hr-HR" sz="1800" dirty="0" err="1" smtClean="0"/>
              <a:t>protect</a:t>
            </a:r>
            <a:r>
              <a:rPr lang="hr-HR" sz="1800" dirty="0" smtClean="0"/>
              <a:t> </a:t>
            </a:r>
            <a:r>
              <a:rPr lang="hr-HR" sz="1800" dirty="0" err="1" smtClean="0"/>
              <a:t>themselves</a:t>
            </a:r>
            <a:r>
              <a:rPr lang="hr-HR" sz="1800" dirty="0" smtClean="0"/>
              <a:t> more</a:t>
            </a:r>
          </a:p>
          <a:p>
            <a:r>
              <a:rPr lang="hr-HR" sz="1800" dirty="0" smtClean="0"/>
              <a:t>Croatian Internet </a:t>
            </a:r>
            <a:r>
              <a:rPr lang="hr-HR" sz="1800" dirty="0" err="1" smtClean="0"/>
              <a:t>users</a:t>
            </a:r>
            <a:r>
              <a:rPr lang="hr-HR" sz="1800" dirty="0" smtClean="0"/>
              <a:t> </a:t>
            </a:r>
            <a:r>
              <a:rPr lang="hr-HR" sz="1800" dirty="0" err="1" smtClean="0"/>
              <a:t>claim</a:t>
            </a:r>
            <a:r>
              <a:rPr lang="hr-HR" sz="1800" dirty="0" smtClean="0"/>
              <a:t> </a:t>
            </a:r>
            <a:r>
              <a:rPr lang="hr-HR" sz="1800" dirty="0" err="1" smtClean="0"/>
              <a:t>they</a:t>
            </a:r>
            <a:r>
              <a:rPr lang="hr-HR" sz="1800" dirty="0" smtClean="0"/>
              <a:t> </a:t>
            </a:r>
            <a:r>
              <a:rPr lang="hr-HR" sz="1800" dirty="0" err="1" smtClean="0"/>
              <a:t>sustain</a:t>
            </a:r>
            <a:r>
              <a:rPr lang="hr-HR" sz="1800" dirty="0" smtClean="0"/>
              <a:t> </a:t>
            </a:r>
            <a:r>
              <a:rPr lang="hr-HR" sz="1800" dirty="0" err="1" smtClean="0"/>
              <a:t>from</a:t>
            </a:r>
            <a:r>
              <a:rPr lang="hr-HR" sz="1800" dirty="0" smtClean="0"/>
              <a:t> </a:t>
            </a:r>
            <a:r>
              <a:rPr lang="hr-HR" sz="1800" dirty="0" err="1" smtClean="0"/>
              <a:t>e.g</a:t>
            </a:r>
            <a:r>
              <a:rPr lang="hr-HR" sz="1800" dirty="0" smtClean="0"/>
              <a:t> </a:t>
            </a:r>
            <a:r>
              <a:rPr lang="hr-HR" sz="1800" dirty="0" err="1" smtClean="0"/>
              <a:t>using</a:t>
            </a:r>
            <a:r>
              <a:rPr lang="hr-HR" sz="1800" dirty="0" smtClean="0"/>
              <a:t> </a:t>
            </a:r>
            <a:r>
              <a:rPr lang="hr-HR" sz="1800" dirty="0" err="1" smtClean="0"/>
              <a:t>untrustful</a:t>
            </a:r>
            <a:r>
              <a:rPr lang="hr-HR" sz="1800" dirty="0" smtClean="0"/>
              <a:t> web </a:t>
            </a:r>
            <a:r>
              <a:rPr lang="hr-HR" sz="1800" dirty="0" err="1" smtClean="0"/>
              <a:t>sites</a:t>
            </a:r>
            <a:r>
              <a:rPr lang="hr-HR" sz="1800" dirty="0" smtClean="0"/>
              <a:t> </a:t>
            </a:r>
            <a:r>
              <a:rPr lang="hr-HR" sz="1800" dirty="0" err="1" smtClean="0"/>
              <a:t>and</a:t>
            </a:r>
            <a:r>
              <a:rPr lang="hr-HR" sz="1800" dirty="0" smtClean="0"/>
              <a:t> </a:t>
            </a:r>
            <a:r>
              <a:rPr lang="hr-HR" sz="1800" dirty="0" err="1" smtClean="0"/>
              <a:t>this</a:t>
            </a:r>
            <a:r>
              <a:rPr lang="hr-HR" sz="1800" dirty="0" smtClean="0"/>
              <a:t> </a:t>
            </a:r>
            <a:r>
              <a:rPr lang="hr-HR" sz="1800" dirty="0" err="1" smtClean="0"/>
              <a:t>behaviour</a:t>
            </a:r>
            <a:r>
              <a:rPr lang="hr-HR" sz="1800" dirty="0" smtClean="0"/>
              <a:t> </a:t>
            </a:r>
            <a:r>
              <a:rPr lang="hr-HR" sz="1800" dirty="0" err="1" smtClean="0"/>
              <a:t>is</a:t>
            </a:r>
            <a:r>
              <a:rPr lang="hr-HR" sz="1800" dirty="0" smtClean="0"/>
              <a:t> more </a:t>
            </a:r>
            <a:r>
              <a:rPr lang="hr-HR" sz="1800" dirty="0" err="1" smtClean="0"/>
              <a:t>prevalent</a:t>
            </a:r>
            <a:r>
              <a:rPr lang="hr-HR" sz="1800" dirty="0" smtClean="0"/>
              <a:t> </a:t>
            </a:r>
            <a:r>
              <a:rPr lang="hr-HR" sz="1800" dirty="0" err="1" smtClean="0"/>
              <a:t>among</a:t>
            </a:r>
            <a:r>
              <a:rPr lang="hr-HR" sz="1800" dirty="0" smtClean="0"/>
              <a:t> </a:t>
            </a:r>
            <a:r>
              <a:rPr lang="hr-HR" sz="1800" dirty="0" err="1" smtClean="0"/>
              <a:t>users</a:t>
            </a:r>
            <a:r>
              <a:rPr lang="hr-HR" sz="1800" dirty="0" smtClean="0"/>
              <a:t> </a:t>
            </a:r>
            <a:r>
              <a:rPr lang="hr-HR" sz="1800" dirty="0" err="1" smtClean="0"/>
              <a:t>with</a:t>
            </a:r>
            <a:r>
              <a:rPr lang="hr-HR" sz="1800" dirty="0" smtClean="0"/>
              <a:t> no </a:t>
            </a:r>
            <a:r>
              <a:rPr lang="hr-HR" sz="1800" dirty="0" err="1" smtClean="0"/>
              <a:t>privacy</a:t>
            </a:r>
            <a:r>
              <a:rPr lang="hr-HR" sz="1800" dirty="0" smtClean="0"/>
              <a:t> </a:t>
            </a:r>
            <a:r>
              <a:rPr lang="hr-HR" sz="1800" dirty="0" err="1" smtClean="0"/>
              <a:t>violation</a:t>
            </a:r>
            <a:r>
              <a:rPr lang="hr-HR" sz="1800" dirty="0" smtClean="0"/>
              <a:t> </a:t>
            </a:r>
            <a:r>
              <a:rPr lang="hr-HR" sz="1800" dirty="0" err="1" smtClean="0"/>
              <a:t>experience</a:t>
            </a:r>
            <a:endParaRPr lang="hr-HR" sz="1800" dirty="0"/>
          </a:p>
        </p:txBody>
      </p:sp>
      <p:pic>
        <p:nvPicPr>
          <p:cNvPr id="3" name="Picture 2"/>
          <p:cNvPicPr>
            <a:picLocks noChangeAspect="1"/>
          </p:cNvPicPr>
          <p:nvPr/>
        </p:nvPicPr>
        <p:blipFill>
          <a:blip r:embed="rId3"/>
          <a:stretch>
            <a:fillRect/>
          </a:stretch>
        </p:blipFill>
        <p:spPr>
          <a:xfrm>
            <a:off x="827584" y="3214026"/>
            <a:ext cx="4416118" cy="3024336"/>
          </a:xfrm>
          <a:prstGeom prst="rect">
            <a:avLst/>
          </a:prstGeom>
        </p:spPr>
      </p:pic>
      <p:sp>
        <p:nvSpPr>
          <p:cNvPr id="4" name="TextBox 3"/>
          <p:cNvSpPr txBox="1"/>
          <p:nvPr/>
        </p:nvSpPr>
        <p:spPr>
          <a:xfrm>
            <a:off x="5262792" y="5653587"/>
            <a:ext cx="3619417" cy="584775"/>
          </a:xfrm>
          <a:prstGeom prst="rect">
            <a:avLst/>
          </a:prstGeom>
          <a:noFill/>
        </p:spPr>
        <p:txBody>
          <a:bodyPr wrap="square" rtlCol="0">
            <a:spAutoFit/>
          </a:bodyPr>
          <a:lstStyle/>
          <a:p>
            <a:r>
              <a:rPr lang="hr-HR" sz="1600" dirty="0" err="1" smtClean="0"/>
              <a:t>Likert</a:t>
            </a:r>
            <a:r>
              <a:rPr lang="hr-HR" sz="1600" dirty="0" smtClean="0"/>
              <a:t> </a:t>
            </a:r>
            <a:r>
              <a:rPr lang="hr-HR" sz="1600" dirty="0" err="1" smtClean="0"/>
              <a:t>type</a:t>
            </a:r>
            <a:r>
              <a:rPr lang="hr-HR" sz="1600" dirty="0" smtClean="0"/>
              <a:t> 5-point </a:t>
            </a:r>
            <a:r>
              <a:rPr lang="hr-HR" sz="1600" dirty="0" err="1" smtClean="0"/>
              <a:t>scale</a:t>
            </a:r>
            <a:endParaRPr lang="hr-HR" sz="1600" dirty="0" smtClean="0"/>
          </a:p>
          <a:p>
            <a:r>
              <a:rPr lang="hr-HR" sz="1600" dirty="0" err="1" smtClean="0"/>
              <a:t>Mean</a:t>
            </a:r>
            <a:r>
              <a:rPr lang="hr-HR" sz="1600" dirty="0" smtClean="0"/>
              <a:t> </a:t>
            </a:r>
            <a:r>
              <a:rPr lang="hr-HR" sz="1600" dirty="0" err="1" smtClean="0"/>
              <a:t>score</a:t>
            </a:r>
            <a:r>
              <a:rPr lang="hr-HR" sz="1600" dirty="0" smtClean="0"/>
              <a:t> </a:t>
            </a:r>
            <a:r>
              <a:rPr lang="hr-HR" sz="1600" dirty="0" err="1" smtClean="0"/>
              <a:t>from</a:t>
            </a:r>
            <a:r>
              <a:rPr lang="hr-HR" sz="1600" dirty="0" smtClean="0"/>
              <a:t> 1-5 </a:t>
            </a:r>
            <a:r>
              <a:rPr lang="hr-HR" sz="1600" dirty="0" err="1" smtClean="0"/>
              <a:t>calculated</a:t>
            </a:r>
            <a:endParaRPr lang="hr-HR" sz="1600" dirty="0"/>
          </a:p>
        </p:txBody>
      </p:sp>
    </p:spTree>
    <p:extLst>
      <p:ext uri="{BB962C8B-B14F-4D97-AF65-F5344CB8AC3E}">
        <p14:creationId xmlns:p14="http://schemas.microsoft.com/office/powerpoint/2010/main" val="2800542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lstStyle/>
          <a:p>
            <a:r>
              <a:rPr lang="hr-HR" dirty="0" err="1" smtClean="0">
                <a:solidFill>
                  <a:srgbClr val="993366"/>
                </a:solidFill>
              </a:rPr>
              <a:t>Conclusions</a:t>
            </a:r>
            <a:endParaRPr lang="hr-HR" dirty="0">
              <a:solidFill>
                <a:srgbClr val="993366"/>
              </a:solidFill>
            </a:endParaRPr>
          </a:p>
        </p:txBody>
      </p:sp>
      <p:sp>
        <p:nvSpPr>
          <p:cNvPr id="3" name="Content Placeholder 2"/>
          <p:cNvSpPr>
            <a:spLocks noGrp="1"/>
          </p:cNvSpPr>
          <p:nvPr>
            <p:ph idx="1"/>
          </p:nvPr>
        </p:nvSpPr>
        <p:spPr/>
        <p:txBody>
          <a:bodyPr>
            <a:normAutofit fontScale="70000" lnSpcReduction="20000"/>
          </a:bodyPr>
          <a:lstStyle/>
          <a:p>
            <a:r>
              <a:rPr lang="en-US" dirty="0"/>
              <a:t>Internet users in Croatia who have been exposed to privacy violation </a:t>
            </a:r>
            <a:r>
              <a:rPr lang="en-US" dirty="0" smtClean="0"/>
              <a:t>are </a:t>
            </a:r>
            <a:r>
              <a:rPr lang="en-US" dirty="0"/>
              <a:t>more privacy concerned and behave more cautiously when online. </a:t>
            </a:r>
            <a:endParaRPr lang="hr-HR" dirty="0" smtClean="0"/>
          </a:p>
          <a:p>
            <a:r>
              <a:rPr lang="hr-HR" dirty="0" smtClean="0"/>
              <a:t>T</a:t>
            </a:r>
            <a:r>
              <a:rPr lang="en-US" dirty="0" smtClean="0"/>
              <a:t>he </a:t>
            </a:r>
            <a:r>
              <a:rPr lang="en-US" dirty="0"/>
              <a:t>differences in their </a:t>
            </a:r>
            <a:r>
              <a:rPr lang="en-US" dirty="0" err="1"/>
              <a:t>behaviour</a:t>
            </a:r>
            <a:r>
              <a:rPr lang="en-US" dirty="0"/>
              <a:t> when compared to the majority of internet users who had no prior negative experience with privacy breaches are rather </a:t>
            </a:r>
            <a:r>
              <a:rPr lang="en-US" dirty="0" smtClean="0"/>
              <a:t>small</a:t>
            </a:r>
            <a:r>
              <a:rPr lang="hr-HR" dirty="0" smtClean="0"/>
              <a:t> but </a:t>
            </a:r>
            <a:r>
              <a:rPr lang="hr-HR" dirty="0" err="1" smtClean="0"/>
              <a:t>significant</a:t>
            </a:r>
            <a:r>
              <a:rPr lang="hr-HR" dirty="0" smtClean="0"/>
              <a:t> (</a:t>
            </a:r>
            <a:r>
              <a:rPr lang="hr-HR" dirty="0" err="1" smtClean="0"/>
              <a:t>except</a:t>
            </a:r>
            <a:r>
              <a:rPr lang="hr-HR" dirty="0" smtClean="0"/>
              <a:t> for </a:t>
            </a:r>
            <a:r>
              <a:rPr lang="hr-HR" dirty="0" err="1" smtClean="0"/>
              <a:t>sustaining</a:t>
            </a:r>
            <a:r>
              <a:rPr lang="hr-HR" dirty="0" smtClean="0"/>
              <a:t>).</a:t>
            </a:r>
            <a:r>
              <a:rPr lang="en-US" dirty="0" smtClean="0"/>
              <a:t> </a:t>
            </a:r>
            <a:endParaRPr lang="hr-HR" dirty="0" smtClean="0"/>
          </a:p>
          <a:p>
            <a:r>
              <a:rPr lang="en-US" dirty="0" smtClean="0"/>
              <a:t>In </a:t>
            </a:r>
            <a:r>
              <a:rPr lang="en-US" dirty="0"/>
              <a:t>the context of further research needed there are indications of </a:t>
            </a:r>
            <a:r>
              <a:rPr lang="en-US" i="1" dirty="0">
                <a:solidFill>
                  <a:srgbClr val="993366"/>
                </a:solidFill>
              </a:rPr>
              <a:t>resilience of privacy </a:t>
            </a:r>
            <a:r>
              <a:rPr lang="en-US" dirty="0"/>
              <a:t>because privacy concerns in general are only slightly </a:t>
            </a:r>
            <a:r>
              <a:rPr lang="en-US" dirty="0" smtClean="0"/>
              <a:t>present</a:t>
            </a:r>
            <a:r>
              <a:rPr lang="hr-HR" dirty="0" smtClean="0"/>
              <a:t>.</a:t>
            </a:r>
          </a:p>
          <a:p>
            <a:r>
              <a:rPr lang="en-US" dirty="0" smtClean="0"/>
              <a:t>As </a:t>
            </a:r>
            <a:r>
              <a:rPr lang="en-US" dirty="0"/>
              <a:t>far as it considers </a:t>
            </a:r>
            <a:r>
              <a:rPr lang="en-US" i="1" dirty="0">
                <a:solidFill>
                  <a:srgbClr val="993366"/>
                </a:solidFill>
              </a:rPr>
              <a:t>privacy resilience </a:t>
            </a:r>
            <a:r>
              <a:rPr lang="en-US" dirty="0"/>
              <a:t>first insights into </a:t>
            </a:r>
            <a:r>
              <a:rPr lang="en-US" dirty="0" err="1"/>
              <a:t>behaviour</a:t>
            </a:r>
            <a:r>
              <a:rPr lang="en-US" dirty="0"/>
              <a:t> of internet users who have been exposed to stress of privacy violation suggest they easily ‘adapt’ and recover i.e. no major </a:t>
            </a:r>
            <a:r>
              <a:rPr lang="en-US" dirty="0" err="1"/>
              <a:t>behaviour</a:t>
            </a:r>
            <a:r>
              <a:rPr lang="en-US" dirty="0"/>
              <a:t> reactions are taken when compared to the internet users whose privacy had not been stressed. </a:t>
            </a:r>
            <a:endParaRPr lang="hr-HR" dirty="0"/>
          </a:p>
        </p:txBody>
      </p:sp>
    </p:spTree>
    <p:extLst>
      <p:ext uri="{BB962C8B-B14F-4D97-AF65-F5344CB8AC3E}">
        <p14:creationId xmlns:p14="http://schemas.microsoft.com/office/powerpoint/2010/main" val="18970533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308</TotalTime>
  <Words>742</Words>
  <Application>Microsoft Office PowerPoint</Application>
  <PresentationFormat>On-screen Show (4:3)</PresentationFormat>
  <Paragraphs>37</Paragraphs>
  <Slides>6</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Behavioural consequences of privacy violation online in a post-communist society</vt:lpstr>
      <vt:lpstr>Privacy resilience of Internet users </vt:lpstr>
      <vt:lpstr>Model</vt:lpstr>
      <vt:lpstr>Methodology</vt:lpstr>
      <vt:lpstr>Behaviour consequences</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Budak Jelena</dc:creator>
  <cp:lastModifiedBy>Budak Jelena</cp:lastModifiedBy>
  <cp:revision>26</cp:revision>
  <cp:lastPrinted>2018-12-03T16:40:39Z</cp:lastPrinted>
  <dcterms:created xsi:type="dcterms:W3CDTF">2014-10-30T10:00:11Z</dcterms:created>
  <dcterms:modified xsi:type="dcterms:W3CDTF">2018-12-03T17:05:24Z</dcterms:modified>
</cp:coreProperties>
</file>